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3" autoAdjust="0"/>
    <p:restoredTop sz="94652" autoAdjust="0"/>
  </p:normalViewPr>
  <p:slideViewPr>
    <p:cSldViewPr>
      <p:cViewPr>
        <p:scale>
          <a:sx n="77" d="100"/>
          <a:sy n="77" d="100"/>
        </p:scale>
        <p:origin x="-1248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D56FB-F912-4F7C-97EC-C366AB4915D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EBCC0-1444-4BAD-AE15-600BCD12D9F2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39DAB-B6C4-4571-B8C5-E68DFF9ECC51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47C9E-A3C3-41FD-8724-4A2F6D8E5F7A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A4407-DFC0-40C4-9445-AADBE0526058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9E723-E536-42A5-A461-6EEA6CD09852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7D884-BE8D-4D0F-9253-7C28285DEA8D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E7049-5822-487D-A7EB-9DED74F54B68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CF852-4E21-43AC-A23E-55F9531A42CD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00F68-7B60-467F-9EFD-652B3E7669E6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307B4-22D3-462E-BB52-7BF31BBA7A65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55EE9C6-A899-425B-BA81-004533601F02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openref.com/constinsquare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openref.com/constinhexagon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isfun.com/geometry/construct-anglebisect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isfun.com/geometry/construct-linebisect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isfun.com/geometry/construct-perponline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isfun.com/geometry/construct-perpnotline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isfun.com/geometry/construct-paranotline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UY" altLang="en-US" sz="4000" smtClean="0">
                <a:solidFill>
                  <a:schemeClr val="tx1"/>
                </a:solidFill>
              </a:rPr>
              <a:t>Geometric Constructions</a:t>
            </a:r>
            <a:endParaRPr lang="es-ES" altLang="en-US" sz="4000" smtClean="0">
              <a:solidFill>
                <a:schemeClr val="tx1"/>
              </a:solidFill>
            </a:endParaRPr>
          </a:p>
        </p:txBody>
      </p:sp>
      <p:sp>
        <p:nvSpPr>
          <p:cNvPr id="2051" name="Rectangle 5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Construction </a:t>
            </a:r>
            <a:r>
              <a:rPr lang="en-US" altLang="en-US" dirty="0" smtClean="0"/>
              <a:t>#8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844675"/>
            <a:ext cx="8229600" cy="3560763"/>
          </a:xfrm>
        </p:spPr>
        <p:txBody>
          <a:bodyPr/>
          <a:lstStyle/>
          <a:p>
            <a:pPr marL="514350" indent="-514350" eaLnBrk="1" hangingPunct="1">
              <a:buAutoNum type="arabicPeriod"/>
              <a:defRPr/>
            </a:pPr>
            <a:r>
              <a:rPr lang="en-US" dirty="0" smtClean="0">
                <a:solidFill>
                  <a:srgbClr val="7030A0"/>
                </a:solidFill>
              </a:rPr>
              <a:t>Use compass to construct circle</a:t>
            </a:r>
          </a:p>
          <a:p>
            <a:pPr marL="514350" indent="-514350" eaLnBrk="1" hangingPunct="1">
              <a:buAutoNum type="arabicPeriod"/>
              <a:defRPr/>
            </a:pPr>
            <a:r>
              <a:rPr lang="en-US" dirty="0" smtClean="0">
                <a:solidFill>
                  <a:srgbClr val="7030A0"/>
                </a:solidFill>
              </a:rPr>
              <a:t>Draw diameter</a:t>
            </a:r>
          </a:p>
          <a:p>
            <a:pPr marL="514350" indent="-514350" eaLnBrk="1" hangingPunct="1">
              <a:buAutoNum type="arabicPeriod"/>
              <a:defRPr/>
            </a:pPr>
            <a:r>
              <a:rPr lang="en-US" dirty="0" smtClean="0">
                <a:solidFill>
                  <a:srgbClr val="7030A0"/>
                </a:solidFill>
              </a:rPr>
              <a:t>Construct perp. bisector of diameter</a:t>
            </a:r>
          </a:p>
          <a:p>
            <a:pPr marL="514350" indent="-514350" eaLnBrk="1" hangingPunct="1">
              <a:buAutoNum type="arabicPeriod"/>
              <a:defRPr/>
            </a:pPr>
            <a:r>
              <a:rPr lang="en-US" dirty="0" smtClean="0">
                <a:solidFill>
                  <a:srgbClr val="7030A0"/>
                </a:solidFill>
              </a:rPr>
              <a:t>Connect 4 vertices with straightedge</a:t>
            </a:r>
          </a:p>
          <a:p>
            <a:pPr marL="514350" indent="-514350" eaLnBrk="1" hangingPunct="1">
              <a:buNone/>
              <a:defRPr/>
            </a:pPr>
            <a:r>
              <a:rPr lang="en-US" dirty="0" smtClean="0">
                <a:solidFill>
                  <a:srgbClr val="7030A0"/>
                </a:solidFill>
                <a:hlinkClick r:id="rId2"/>
              </a:rPr>
              <a:t>Video of inscribed square</a:t>
            </a:r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8941" y="735087"/>
            <a:ext cx="872546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Square Inscribed in Circle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Construction </a:t>
            </a:r>
            <a:r>
              <a:rPr lang="en-US" altLang="en-US" dirty="0" smtClean="0"/>
              <a:t>#9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844675"/>
            <a:ext cx="8229600" cy="3560763"/>
          </a:xfrm>
        </p:spPr>
        <p:txBody>
          <a:bodyPr/>
          <a:lstStyle/>
          <a:p>
            <a:pPr marL="514350" indent="-514350" eaLnBrk="1" hangingPunct="1">
              <a:buAutoNum type="arabicPeriod"/>
              <a:defRPr/>
            </a:pPr>
            <a:r>
              <a:rPr lang="en-US" dirty="0" smtClean="0">
                <a:solidFill>
                  <a:srgbClr val="7030A0"/>
                </a:solidFill>
              </a:rPr>
              <a:t>Use compass to construct circle</a:t>
            </a:r>
          </a:p>
          <a:p>
            <a:pPr marL="514350" indent="-514350" eaLnBrk="1" hangingPunct="1">
              <a:buAutoNum type="arabicPeriod"/>
              <a:defRPr/>
            </a:pPr>
            <a:r>
              <a:rPr lang="en-US" dirty="0" smtClean="0">
                <a:solidFill>
                  <a:srgbClr val="7030A0"/>
                </a:solidFill>
              </a:rPr>
              <a:t>Measure radius of circle</a:t>
            </a:r>
          </a:p>
          <a:p>
            <a:pPr marL="514350" indent="-514350" eaLnBrk="1" hangingPunct="1">
              <a:buAutoNum type="arabicPeriod"/>
              <a:defRPr/>
            </a:pPr>
            <a:r>
              <a:rPr lang="en-US" dirty="0" smtClean="0">
                <a:solidFill>
                  <a:srgbClr val="7030A0"/>
                </a:solidFill>
              </a:rPr>
              <a:t>Make 6 congruent arcs around circle</a:t>
            </a:r>
          </a:p>
          <a:p>
            <a:pPr marL="514350" indent="-514350" eaLnBrk="1" hangingPunct="1">
              <a:buAutoNum type="arabicPeriod"/>
              <a:defRPr/>
            </a:pPr>
            <a:r>
              <a:rPr lang="en-US" dirty="0" smtClean="0">
                <a:solidFill>
                  <a:srgbClr val="7030A0"/>
                </a:solidFill>
              </a:rPr>
              <a:t>Connect 6 intersections</a:t>
            </a:r>
          </a:p>
          <a:p>
            <a:pPr marL="514350" indent="-514350" eaLnBrk="1" hangingPunct="1">
              <a:buNone/>
              <a:defRPr/>
            </a:pPr>
            <a:r>
              <a:rPr lang="en-US" dirty="0" smtClean="0">
                <a:solidFill>
                  <a:srgbClr val="7030A0"/>
                </a:solidFill>
                <a:hlinkClick r:id="rId2"/>
              </a:rPr>
              <a:t>Video of inscribed hexagon</a:t>
            </a:r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7346" y="735087"/>
            <a:ext cx="914865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Reg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Hex Inscribed in Circle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Construction </a:t>
            </a:r>
            <a:r>
              <a:rPr lang="en-US" altLang="en-US" dirty="0" smtClean="0"/>
              <a:t>#10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420888"/>
            <a:ext cx="8229600" cy="3560763"/>
          </a:xfrm>
        </p:spPr>
        <p:txBody>
          <a:bodyPr/>
          <a:lstStyle/>
          <a:p>
            <a:pPr marL="514350" indent="-514350" eaLnBrk="1" hangingPunct="1">
              <a:buAutoNum type="arabicPeriod"/>
              <a:defRPr/>
            </a:pPr>
            <a:r>
              <a:rPr lang="en-US" dirty="0" smtClean="0">
                <a:solidFill>
                  <a:srgbClr val="7030A0"/>
                </a:solidFill>
              </a:rPr>
              <a:t>Use compass to construct circle</a:t>
            </a:r>
          </a:p>
          <a:p>
            <a:pPr marL="514350" indent="-514350" eaLnBrk="1" hangingPunct="1">
              <a:buAutoNum type="arabicPeriod"/>
              <a:defRPr/>
            </a:pPr>
            <a:r>
              <a:rPr lang="en-US" dirty="0" smtClean="0">
                <a:solidFill>
                  <a:srgbClr val="7030A0"/>
                </a:solidFill>
              </a:rPr>
              <a:t>Measure radius of circle</a:t>
            </a:r>
          </a:p>
          <a:p>
            <a:pPr marL="514350" indent="-514350" eaLnBrk="1" hangingPunct="1">
              <a:buAutoNum type="arabicPeriod"/>
              <a:defRPr/>
            </a:pPr>
            <a:r>
              <a:rPr lang="en-US" dirty="0" smtClean="0">
                <a:solidFill>
                  <a:srgbClr val="7030A0"/>
                </a:solidFill>
              </a:rPr>
              <a:t>Make 6 congruent arcs around circle</a:t>
            </a:r>
          </a:p>
          <a:p>
            <a:pPr marL="514350" indent="-514350" eaLnBrk="1" hangingPunct="1">
              <a:buAutoNum type="arabicPeriod"/>
              <a:defRPr/>
            </a:pPr>
            <a:r>
              <a:rPr lang="en-US" dirty="0" smtClean="0">
                <a:solidFill>
                  <a:srgbClr val="7030A0"/>
                </a:solidFill>
              </a:rPr>
              <a:t>Connect every </a:t>
            </a:r>
            <a:r>
              <a:rPr lang="en-US" smtClean="0">
                <a:solidFill>
                  <a:srgbClr val="7030A0"/>
                </a:solidFill>
              </a:rPr>
              <a:t>other intersection</a:t>
            </a:r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86036" y="735087"/>
            <a:ext cx="6571286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Equilateral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Traingle</a:t>
            </a:r>
            <a:endParaRPr lang="en-US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Inscribed in Circle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Materials Needed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Compass</a:t>
            </a:r>
          </a:p>
          <a:p>
            <a:pPr eaLnBrk="1" hangingPunct="1"/>
            <a:r>
              <a:rPr lang="en-US" altLang="en-US" smtClean="0"/>
              <a:t>Protractor (straight edge)</a:t>
            </a:r>
          </a:p>
          <a:p>
            <a:pPr eaLnBrk="1" hangingPunct="1"/>
            <a:r>
              <a:rPr lang="en-US" altLang="en-US" smtClean="0"/>
              <a:t>Pencil</a:t>
            </a:r>
          </a:p>
          <a:p>
            <a:pPr eaLnBrk="1" hangingPunct="1"/>
            <a:r>
              <a:rPr lang="en-US" altLang="en-US" smtClean="0"/>
              <a:t>Paper (white copy paper is best)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b="1" smtClean="0">
                <a:solidFill>
                  <a:srgbClr val="FF0000"/>
                </a:solidFill>
              </a:rPr>
              <a:t>Pure constructions use COMPASS and STRAIGHT EDGE only!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/>
            <a:r>
              <a:rPr lang="en-US" altLang="en-US" smtClean="0"/>
              <a:t>Construction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Given: Segment and point not on line</a:t>
            </a: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en-US" dirty="0" smtClean="0">
                <a:solidFill>
                  <a:srgbClr val="7030A0"/>
                </a:solidFill>
              </a:rPr>
              <a:t>Measure the length with a compass</a:t>
            </a: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en-US" dirty="0" smtClean="0">
                <a:solidFill>
                  <a:srgbClr val="7030A0"/>
                </a:solidFill>
              </a:rPr>
              <a:t>Using the same length, put tip on point and arc</a:t>
            </a: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en-US" dirty="0" smtClean="0">
                <a:solidFill>
                  <a:srgbClr val="7030A0"/>
                </a:solidFill>
              </a:rPr>
              <a:t>Connect with straightedge</a:t>
            </a:r>
          </a:p>
          <a:p>
            <a:pPr marL="514350" indent="-514350" eaLnBrk="1" hangingPunct="1">
              <a:buFontTx/>
              <a:buAutoNum type="arabicPeriod"/>
              <a:defRPr/>
            </a:pPr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47664" y="735087"/>
            <a:ext cx="664797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Copying a Segment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/>
            <a:r>
              <a:rPr lang="en-US" altLang="en-US" smtClean="0"/>
              <a:t>Construction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Given: Angle and a ray</a:t>
            </a: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en-US" dirty="0" smtClean="0">
                <a:solidFill>
                  <a:srgbClr val="7030A0"/>
                </a:solidFill>
              </a:rPr>
              <a:t>From vertex of angle, arc through angle</a:t>
            </a: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en-US" dirty="0" smtClean="0">
                <a:solidFill>
                  <a:srgbClr val="7030A0"/>
                </a:solidFill>
              </a:rPr>
              <a:t>From endpoint of segment, same arc</a:t>
            </a: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en-US" dirty="0" smtClean="0">
                <a:solidFill>
                  <a:srgbClr val="7030A0"/>
                </a:solidFill>
              </a:rPr>
              <a:t>Measure from intersection to intersection of angle</a:t>
            </a: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en-US" dirty="0" smtClean="0">
                <a:solidFill>
                  <a:srgbClr val="7030A0"/>
                </a:solidFill>
              </a:rPr>
              <a:t>Using same measurement, from intersection on ray, draw an arc</a:t>
            </a: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en-US" dirty="0" smtClean="0">
                <a:solidFill>
                  <a:srgbClr val="7030A0"/>
                </a:solidFill>
              </a:rPr>
              <a:t>Connect the dots</a:t>
            </a:r>
          </a:p>
        </p:txBody>
      </p:sp>
      <p:sp>
        <p:nvSpPr>
          <p:cNvPr id="4" name="Rectangle 3"/>
          <p:cNvSpPr/>
          <p:nvPr/>
        </p:nvSpPr>
        <p:spPr>
          <a:xfrm>
            <a:off x="1849060" y="735087"/>
            <a:ext cx="604518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Copying an Angle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/>
            <a:r>
              <a:rPr lang="en-US" altLang="en-US" smtClean="0"/>
              <a:t>Construction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Given: an Angle</a:t>
            </a: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en-US" dirty="0" smtClean="0">
                <a:solidFill>
                  <a:srgbClr val="7030A0"/>
                </a:solidFill>
              </a:rPr>
              <a:t>From the vertex, draw an arc</a:t>
            </a: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en-US" dirty="0" smtClean="0">
                <a:solidFill>
                  <a:srgbClr val="7030A0"/>
                </a:solidFill>
              </a:rPr>
              <a:t>From each intersection, arc</a:t>
            </a: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en-US" dirty="0" smtClean="0">
                <a:solidFill>
                  <a:srgbClr val="7030A0"/>
                </a:solidFill>
              </a:rPr>
              <a:t>Connect the dots</a:t>
            </a:r>
          </a:p>
          <a:p>
            <a:pPr marL="514350" indent="-514350" eaLnBrk="1" hangingPunct="1">
              <a:buFontTx/>
              <a:buAutoNum type="arabicPeriod"/>
              <a:defRPr/>
            </a:pPr>
            <a:endParaRPr lang="en-US" dirty="0">
              <a:solidFill>
                <a:srgbClr val="7030A0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>
                <a:solidFill>
                  <a:srgbClr val="7030A0"/>
                </a:solidFill>
                <a:hlinkClick r:id="rId2"/>
              </a:rPr>
              <a:t>Video of angle bisector</a:t>
            </a:r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95313" y="735087"/>
            <a:ext cx="535268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Bisect an Angle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/>
            <a:r>
              <a:rPr lang="en-US" altLang="en-US" smtClean="0"/>
              <a:t>Construction #4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5400"/>
            <a:ext cx="8229600" cy="35607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Given: A segment</a:t>
            </a: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en-US" dirty="0" smtClean="0">
                <a:solidFill>
                  <a:srgbClr val="7030A0"/>
                </a:solidFill>
              </a:rPr>
              <a:t>From each endpoint, arc above and below the segment</a:t>
            </a: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en-US" dirty="0" smtClean="0">
                <a:solidFill>
                  <a:srgbClr val="7030A0"/>
                </a:solidFill>
              </a:rPr>
              <a:t>Connect the dots</a:t>
            </a:r>
          </a:p>
          <a:p>
            <a:pPr marL="0" indent="0" eaLnBrk="1" hangingPunct="1">
              <a:buFontTx/>
              <a:buNone/>
              <a:defRPr/>
            </a:pPr>
            <a:endParaRPr lang="en-US" dirty="0">
              <a:solidFill>
                <a:srgbClr val="7030A0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>
                <a:solidFill>
                  <a:srgbClr val="7030A0"/>
                </a:solidFill>
                <a:hlinkClick r:id="rId2"/>
              </a:rPr>
              <a:t>Video of segment bisector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89828" y="735087"/>
            <a:ext cx="7763664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Perpendicular Bisector</a:t>
            </a:r>
          </a:p>
          <a:p>
            <a:pPr algn="ctr">
              <a:defRPr/>
            </a:pP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of a Segment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/>
            <a:r>
              <a:rPr lang="en-US" altLang="en-US" smtClean="0"/>
              <a:t>Construction #5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5400"/>
            <a:ext cx="8229600" cy="35607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Given: A line and point ON the line</a:t>
            </a: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en-US" dirty="0" smtClean="0">
                <a:solidFill>
                  <a:srgbClr val="7030A0"/>
                </a:solidFill>
              </a:rPr>
              <a:t>From the point, arc left and right ON the line</a:t>
            </a: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en-US" dirty="0" smtClean="0">
                <a:solidFill>
                  <a:srgbClr val="7030A0"/>
                </a:solidFill>
              </a:rPr>
              <a:t>From each intersection, arc above (or below) the line</a:t>
            </a: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en-US" dirty="0" smtClean="0">
                <a:solidFill>
                  <a:srgbClr val="7030A0"/>
                </a:solidFill>
              </a:rPr>
              <a:t>Connect the dots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>
                <a:solidFill>
                  <a:srgbClr val="7030A0"/>
                </a:solidFill>
                <a:hlinkClick r:id="rId2"/>
              </a:rPr>
              <a:t>Video of perpendicular from a point ON line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8100" y="735087"/>
            <a:ext cx="9187130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Perpendicular </a:t>
            </a: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from a point </a:t>
            </a:r>
          </a:p>
          <a:p>
            <a:pPr algn="ctr">
              <a:defRPr/>
            </a:pP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ON the line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/>
            <a:r>
              <a:rPr lang="en-US" altLang="en-US" smtClean="0"/>
              <a:t>Construction #6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2446338"/>
            <a:ext cx="8229600" cy="35607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Given: A line and point OFF the line</a:t>
            </a: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en-US" dirty="0" smtClean="0">
                <a:solidFill>
                  <a:srgbClr val="7030A0"/>
                </a:solidFill>
              </a:rPr>
              <a:t>From the point, arc so that is hits the line twice</a:t>
            </a: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en-US" dirty="0" smtClean="0">
                <a:solidFill>
                  <a:srgbClr val="7030A0"/>
                </a:solidFill>
              </a:rPr>
              <a:t>From each intersection, arc opposite the point</a:t>
            </a: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en-US" dirty="0" smtClean="0">
                <a:solidFill>
                  <a:srgbClr val="7030A0"/>
                </a:solidFill>
              </a:rPr>
              <a:t>Connect the dots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>
                <a:solidFill>
                  <a:srgbClr val="7030A0"/>
                </a:solidFill>
                <a:hlinkClick r:id="rId2"/>
              </a:rPr>
              <a:t>Video of perpendicular from a point OFF line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8100" y="735087"/>
            <a:ext cx="9187130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Perpendicular </a:t>
            </a: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from a point </a:t>
            </a:r>
          </a:p>
          <a:p>
            <a:pPr algn="ctr">
              <a:defRPr/>
            </a:pP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OFF the line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/>
            <a:r>
              <a:rPr lang="en-US" altLang="en-US" smtClean="0"/>
              <a:t>Construction #7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844675"/>
            <a:ext cx="8229600" cy="35607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Given: A line and point OFF the line</a:t>
            </a: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en-US" dirty="0" smtClean="0">
                <a:solidFill>
                  <a:srgbClr val="7030A0"/>
                </a:solidFill>
              </a:rPr>
              <a:t>Draw a transversal through the line</a:t>
            </a: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en-US" dirty="0" smtClean="0">
                <a:solidFill>
                  <a:srgbClr val="7030A0"/>
                </a:solidFill>
              </a:rPr>
              <a:t>At that point, copy an angle from made by transversal and original line (construction #2)</a:t>
            </a: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en-US" dirty="0" smtClean="0">
                <a:solidFill>
                  <a:srgbClr val="7030A0"/>
                </a:solidFill>
              </a:rPr>
              <a:t>Connect the dots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>
                <a:solidFill>
                  <a:srgbClr val="7030A0"/>
                </a:solidFill>
                <a:hlinkClick r:id="rId2"/>
              </a:rPr>
              <a:t>Video of parallel lines</a:t>
            </a:r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47954" y="735087"/>
            <a:ext cx="464742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Parallel Lines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2800</TotalTime>
  <Words>404</Words>
  <Application>Microsoft Office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Diseño predeterminado</vt:lpstr>
      <vt:lpstr>Geometric Constructions</vt:lpstr>
      <vt:lpstr>Materials Needed</vt:lpstr>
      <vt:lpstr>Construction #1</vt:lpstr>
      <vt:lpstr>Construction #2</vt:lpstr>
      <vt:lpstr>Construction #3</vt:lpstr>
      <vt:lpstr>Construction #4</vt:lpstr>
      <vt:lpstr>Construction #5</vt:lpstr>
      <vt:lpstr>Construction #6</vt:lpstr>
      <vt:lpstr>Construction #7</vt:lpstr>
      <vt:lpstr>Construction #8</vt:lpstr>
      <vt:lpstr>Construction #9</vt:lpstr>
      <vt:lpstr>Construction #10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laura.graves</cp:lastModifiedBy>
  <cp:revision>465</cp:revision>
  <dcterms:created xsi:type="dcterms:W3CDTF">2010-05-23T14:28:12Z</dcterms:created>
  <dcterms:modified xsi:type="dcterms:W3CDTF">2014-12-09T18:27:10Z</dcterms:modified>
</cp:coreProperties>
</file>